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3" r:id="rId4"/>
    <p:sldId id="257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96" y="3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273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428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460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72933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6736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500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67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5672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316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978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119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456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79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99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149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269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878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693E6-7314-4306-A5ED-CD1080D4F67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D8A95-8AB9-4021-BD6C-BD09778E9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4507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5D2E5-22B4-4F36-B301-90890BA4E9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Procedural Generation of Buildings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6E877C-8568-4259-8C8A-0D62DB038A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 334</a:t>
            </a:r>
          </a:p>
          <a:p>
            <a:r>
              <a:rPr lang="en-US" dirty="0"/>
              <a:t>Colin Vinarcik</a:t>
            </a:r>
          </a:p>
        </p:txBody>
      </p:sp>
    </p:spTree>
    <p:extLst>
      <p:ext uri="{BB962C8B-B14F-4D97-AF65-F5344CB8AC3E}">
        <p14:creationId xmlns:p14="http://schemas.microsoft.com/office/powerpoint/2010/main" val="3195662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98943-EAEF-4F74-9A9E-1EC48B88A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Little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D9240-D692-4307-AC32-1ABC5EBD9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3731" y="2096064"/>
            <a:ext cx="7343826" cy="3695136"/>
          </a:xfrm>
        </p:spPr>
        <p:txBody>
          <a:bodyPr>
            <a:normAutofit/>
          </a:bodyPr>
          <a:lstStyle/>
          <a:p>
            <a:r>
              <a:rPr lang="en-US" dirty="0"/>
              <a:t>Goal – make a building from a file based on modify Parameters or leave random: Building height, Building Angle, Windows, floor area.</a:t>
            </a:r>
          </a:p>
          <a:p>
            <a:r>
              <a:rPr lang="en-US" dirty="0"/>
              <a:t>Use a basic sequential grammars, general rules to add, scale, translate, and rotate shapes.</a:t>
            </a:r>
          </a:p>
          <a:p>
            <a:r>
              <a:rPr lang="en-US" dirty="0"/>
              <a:t>Basic split rule: The basic split rule splits the current scope along one axis. (Used to Design Floors and Building Features).</a:t>
            </a:r>
          </a:p>
          <a:p>
            <a:endParaRPr lang="en-US" dirty="0"/>
          </a:p>
        </p:txBody>
      </p:sp>
      <p:pic>
        <p:nvPicPr>
          <p:cNvPr id="4" name="Picture 2" descr="Advanced procedural modeling of architecture">
            <a:extLst>
              <a:ext uri="{FF2B5EF4-FFF2-40B4-BE49-F238E27FC236}">
                <a16:creationId xmlns:a16="http://schemas.microsoft.com/office/drawing/2014/main" id="{680AFC38-3F4D-4C18-B4CA-FFAB8F7024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7" r="22805"/>
          <a:stretch/>
        </p:blipFill>
        <p:spPr bwMode="auto">
          <a:xfrm>
            <a:off x="381515" y="4701654"/>
            <a:ext cx="3200841" cy="193798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Procedural Modeling of a Building from a Single Image - Nishida - 2018 -  Computer Graphics Forum - Wiley Online Library">
            <a:extLst>
              <a:ext uri="{FF2B5EF4-FFF2-40B4-BE49-F238E27FC236}">
                <a16:creationId xmlns:a16="http://schemas.microsoft.com/office/drawing/2014/main" id="{27991174-A1A0-4042-B933-E3FBA1AD9F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6" r="41905"/>
          <a:stretch/>
        </p:blipFill>
        <p:spPr bwMode="auto">
          <a:xfrm>
            <a:off x="381515" y="2558955"/>
            <a:ext cx="3092717" cy="174008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652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DA0E3-82C6-4DFD-AF66-9667CFA63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Grammar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512ED-70C4-40FB-9CC7-4F485AF19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Scope (</a:t>
            </a:r>
            <a:r>
              <a:rPr lang="en-US" dirty="0" err="1"/>
              <a:t>x;y;z</a:t>
            </a:r>
            <a:r>
              <a:rPr lang="en-US" dirty="0"/>
              <a:t>) - set the scope of a new geometry object</a:t>
            </a:r>
          </a:p>
          <a:p>
            <a:r>
              <a:rPr lang="en-US" dirty="0"/>
              <a:t>Divide(</a:t>
            </a:r>
            <a:r>
              <a:rPr lang="en-US" dirty="0" err="1"/>
              <a:t>x,y,z</a:t>
            </a:r>
            <a:r>
              <a:rPr lang="en-US" dirty="0"/>
              <a:t>)[</a:t>
            </a:r>
            <a:r>
              <a:rPr lang="en-US" dirty="0" err="1"/>
              <a:t>object,object</a:t>
            </a:r>
            <a:r>
              <a:rPr lang="en-US" dirty="0"/>
              <a:t>] – divide the object and give the set the outcome to </a:t>
            </a:r>
            <a:r>
              <a:rPr lang="en-US" dirty="0" err="1"/>
              <a:t>differet</a:t>
            </a:r>
            <a:r>
              <a:rPr lang="en-US" dirty="0"/>
              <a:t> variables</a:t>
            </a:r>
          </a:p>
          <a:p>
            <a:r>
              <a:rPr lang="en-US" dirty="0"/>
              <a:t>Translate(</a:t>
            </a:r>
            <a:r>
              <a:rPr lang="en-US" dirty="0" err="1"/>
              <a:t>x,y,z</a:t>
            </a:r>
            <a:r>
              <a:rPr lang="en-US" dirty="0"/>
              <a:t>) – used to translate an object somewhere in the world space</a:t>
            </a:r>
          </a:p>
          <a:p>
            <a:r>
              <a:rPr lang="en-US" dirty="0"/>
              <a:t>Repeat(</a:t>
            </a:r>
            <a:r>
              <a:rPr lang="en-US" dirty="0" err="1"/>
              <a:t>x,y</a:t>
            </a:r>
            <a:r>
              <a:rPr lang="en-US" dirty="0"/>
              <a:t>) [object] – given a object repeat last command with variables for given number of times</a:t>
            </a:r>
          </a:p>
          <a:p>
            <a:r>
              <a:rPr lang="en-US" dirty="0" err="1"/>
              <a:t>GeometryDraw</a:t>
            </a:r>
            <a:r>
              <a:rPr lang="en-US" dirty="0"/>
              <a:t>(</a:t>
            </a:r>
            <a:r>
              <a:rPr lang="en-US" dirty="0" err="1"/>
              <a:t>objectType</a:t>
            </a:r>
            <a:r>
              <a:rPr lang="en-US" dirty="0"/>
              <a:t>)[image] – draw the give object, and use give image if it exists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120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4D521EB-714A-4B1D-B5F4-EB2A5B6E9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288AFE-89AB-4250-852F-BC14AAE8E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534" y="609600"/>
            <a:ext cx="4754022" cy="1326321"/>
          </a:xfrm>
        </p:spPr>
        <p:txBody>
          <a:bodyPr>
            <a:normAutofit/>
          </a:bodyPr>
          <a:lstStyle/>
          <a:p>
            <a:r>
              <a:rPr lang="en-US" dirty="0"/>
              <a:t>First Step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3152D4-3139-471E-83A8-1C8DC3C492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9" r="11166" b="1"/>
          <a:stretch/>
        </p:blipFill>
        <p:spPr>
          <a:xfrm>
            <a:off x="-7" y="-5"/>
            <a:ext cx="6096000" cy="42062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F970B1-489D-4EEB-8547-92D2D9BCB7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72" r="23244"/>
          <a:stretch/>
        </p:blipFill>
        <p:spPr>
          <a:xfrm>
            <a:off x="2" y="4197096"/>
            <a:ext cx="3035471" cy="26609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4C043A-E666-42A1-BFC0-EA8CFB29FF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909" r="14113" b="-1"/>
          <a:stretch/>
        </p:blipFill>
        <p:spPr>
          <a:xfrm>
            <a:off x="3035474" y="4197773"/>
            <a:ext cx="2974806" cy="266022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F51A75E-C0C0-4BC3-AE05-4A8DCCBAB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0"/>
            <a:ext cx="0" cy="6858000"/>
          </a:xfrm>
          <a:prstGeom prst="line">
            <a:avLst/>
          </a:prstGeom>
          <a:ln w="171450">
            <a:solidFill>
              <a:schemeClr val="tx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351EFE1-0FFD-477D-AE91-0DAE8D3B7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534" y="2096063"/>
            <a:ext cx="4754022" cy="3914211"/>
          </a:xfrm>
        </p:spPr>
        <p:txBody>
          <a:bodyPr>
            <a:normAutofit/>
          </a:bodyPr>
          <a:lstStyle/>
          <a:p>
            <a:r>
              <a:rPr lang="en-US" dirty="0"/>
              <a:t>Make a Parser to read a </a:t>
            </a:r>
            <a:r>
              <a:rPr lang="en-US" dirty="0" err="1"/>
              <a:t>grammer</a:t>
            </a:r>
            <a:r>
              <a:rPr lang="en-US" dirty="0"/>
              <a:t> from an input file.</a:t>
            </a:r>
          </a:p>
          <a:p>
            <a:r>
              <a:rPr lang="en-US" dirty="0"/>
              <a:t>Use the give rule parsed in to generate a 3d world (first with no textures on objects)</a:t>
            </a:r>
          </a:p>
          <a:p>
            <a:r>
              <a:rPr lang="en-US" dirty="0"/>
              <a:t>Add randomization of the rules to make a diverse set of possible buildings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58CD44-C868-4C2F-BC86-6E864B5B7040}"/>
              </a:ext>
            </a:extLst>
          </p:cNvPr>
          <p:cNvSpPr txBox="1"/>
          <p:nvPr/>
        </p:nvSpPr>
        <p:spPr>
          <a:xfrm>
            <a:off x="3316406" y="3429000"/>
            <a:ext cx="227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Basic Cube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9E8F15-9B2E-48AB-880D-40B118667C76}"/>
              </a:ext>
            </a:extLst>
          </p:cNvPr>
          <p:cNvSpPr txBox="1"/>
          <p:nvPr/>
        </p:nvSpPr>
        <p:spPr>
          <a:xfrm>
            <a:off x="1725168" y="6385560"/>
            <a:ext cx="2919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Randomized Basic Cube</a:t>
            </a:r>
          </a:p>
        </p:txBody>
      </p:sp>
    </p:spTree>
    <p:extLst>
      <p:ext uri="{BB962C8B-B14F-4D97-AF65-F5344CB8AC3E}">
        <p14:creationId xmlns:p14="http://schemas.microsoft.com/office/powerpoint/2010/main" val="3634965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7A59776-5948-400C-9935-7464561E8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AAA380-0CA0-403E-9742-162790138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3" y="609600"/>
            <a:ext cx="3108960" cy="2362610"/>
          </a:xfrm>
        </p:spPr>
        <p:txBody>
          <a:bodyPr>
            <a:normAutofit/>
          </a:bodyPr>
          <a:lstStyle/>
          <a:p>
            <a:pPr algn="r"/>
            <a:r>
              <a:rPr lang="en-US" sz="2800" dirty="0"/>
              <a:t>Addition of Textures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93BFC74-35F7-40C8-9F0D-266401D18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7923" y="609601"/>
            <a:ext cx="6628583" cy="236261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Implanting Textures, and spiting of objects</a:t>
            </a:r>
          </a:p>
          <a:p>
            <a:r>
              <a:rPr lang="en-US" sz="1800" dirty="0"/>
              <a:t>Allows for different parts of the building to have different textures, such as adding windows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04869A-580D-4A04-9E22-A79C51398C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13" r="5" b="5"/>
          <a:stretch/>
        </p:blipFill>
        <p:spPr>
          <a:xfrm>
            <a:off x="895352" y="3225959"/>
            <a:ext cx="3340921" cy="2677887"/>
          </a:xfrm>
          <a:prstGeom prst="roundRect">
            <a:avLst>
              <a:gd name="adj" fmla="val 0"/>
            </a:avLst>
          </a:prstGeom>
          <a:ln w="38100">
            <a:solidFill>
              <a:schemeClr val="tx1"/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F9C48E-B222-48DF-9AB0-DADD7106B1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727" b="1"/>
          <a:stretch/>
        </p:blipFill>
        <p:spPr>
          <a:xfrm>
            <a:off x="4413020" y="3225959"/>
            <a:ext cx="3337560" cy="2677887"/>
          </a:xfrm>
          <a:prstGeom prst="roundRect">
            <a:avLst>
              <a:gd name="adj" fmla="val 0"/>
            </a:avLst>
          </a:prstGeom>
          <a:ln w="38100">
            <a:solidFill>
              <a:schemeClr val="tx1"/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1E4187-114F-400A-86B7-8065D34A70A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" b="6433"/>
          <a:stretch/>
        </p:blipFill>
        <p:spPr>
          <a:xfrm>
            <a:off x="7927327" y="3225959"/>
            <a:ext cx="3337560" cy="2677887"/>
          </a:xfrm>
          <a:prstGeom prst="roundRect">
            <a:avLst>
              <a:gd name="adj" fmla="val 0"/>
            </a:avLst>
          </a:prstGeom>
          <a:ln w="38100">
            <a:solidFill>
              <a:schemeClr val="tx1"/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138056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B6BB3-A411-4E27-B585-3C4B6A813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2021-04-29 00-26-51">
            <a:hlinkClick r:id="" action="ppaction://media"/>
            <a:extLst>
              <a:ext uri="{FF2B5EF4-FFF2-40B4-BE49-F238E27FC236}">
                <a16:creationId xmlns:a16="http://schemas.microsoft.com/office/drawing/2014/main" id="{60CF8870-5308-4DD4-AD41-22372658C30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6341" y="1733266"/>
            <a:ext cx="7639317" cy="4296770"/>
          </a:xfrm>
        </p:spPr>
      </p:pic>
    </p:spTree>
    <p:extLst>
      <p:ext uri="{BB962C8B-B14F-4D97-AF65-F5344CB8AC3E}">
        <p14:creationId xmlns:p14="http://schemas.microsoft.com/office/powerpoint/2010/main" val="2511090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18000"/>
                <a:satMod val="160000"/>
                <a:lumMod val="28000"/>
              </a:schemeClr>
              <a:schemeClr val="bg1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9D9D0AB-1E2F-44A8-B9C6-FA40983018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CA5FA-B00E-4C4D-8CBE-C1E537B62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7304" y="4208449"/>
            <a:ext cx="6858023" cy="15260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400"/>
              <a:t>Some more Examples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6F9611-3A25-4FAD-9475-8A7660979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3467"/>
            <a:ext cx="4060371" cy="2738453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D9908B-E130-49BD-B1DB-B0D882181F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687"/>
          <a:stretch/>
        </p:blipFill>
        <p:spPr>
          <a:xfrm>
            <a:off x="20" y="814434"/>
            <a:ext cx="3881599" cy="240913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CAFBD32-D3B9-4AA1-8A52-E7788A955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7304" y="0"/>
            <a:ext cx="3712695" cy="313160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07AD3E6-78E9-4C2D-A464-8CCCCEB3AB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6554" r="6365" b="1"/>
          <a:stretch/>
        </p:blipFill>
        <p:spPr>
          <a:xfrm>
            <a:off x="4722011" y="3"/>
            <a:ext cx="3383280" cy="295272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7ECCCB8-3506-4AB6-BD29-E3E7C965EA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1371" y="3878831"/>
            <a:ext cx="3429000" cy="255687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B1FFF1B-D8E7-43C1-963D-013BA4049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00" y="660143"/>
            <a:ext cx="3429000" cy="33832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07D6BB-616F-4C27-B0A3-B811E1A89B6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614" r="3989" b="-3"/>
          <a:stretch/>
        </p:blipFill>
        <p:spPr>
          <a:xfrm>
            <a:off x="8942136" y="824732"/>
            <a:ext cx="3249864" cy="30540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4DB9C0-7B8D-4F87-86EC-0956AFF7D15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371" r="6" b="6"/>
          <a:stretch/>
        </p:blipFill>
        <p:spPr>
          <a:xfrm>
            <a:off x="795963" y="4041946"/>
            <a:ext cx="3099816" cy="223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943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4B196-204A-4F3E-B2DF-F4C77BF26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1FA1B-4ACA-44E6-9508-AEDA0A409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>
                <a:effectLst/>
              </a:rPr>
              <a:t>Alkaim</a:t>
            </a:r>
            <a:r>
              <a:rPr lang="en-US" dirty="0">
                <a:effectLst/>
              </a:rPr>
              <a:t>, A. (n.d.). </a:t>
            </a:r>
            <a:r>
              <a:rPr lang="en-US" i="1" dirty="0">
                <a:effectLst/>
              </a:rPr>
              <a:t>Procedural Generation for Architecture</a:t>
            </a:r>
            <a:r>
              <a:rPr lang="en-US" dirty="0">
                <a:effectLst/>
              </a:rPr>
              <a:t>. http://web.ist.utl.pt/antonio.menezes.leitao/Rosetta/FinalReport/reports/ArturAlkaim-Report.pdf. </a:t>
            </a:r>
          </a:p>
          <a:p>
            <a:r>
              <a:rPr lang="en-US" dirty="0">
                <a:effectLst/>
              </a:rPr>
              <a:t>Muller, P., Wonka, P., </a:t>
            </a:r>
            <a:r>
              <a:rPr lang="en-US" dirty="0" err="1">
                <a:effectLst/>
              </a:rPr>
              <a:t>Haegler</a:t>
            </a:r>
            <a:r>
              <a:rPr lang="en-US" dirty="0">
                <a:effectLst/>
              </a:rPr>
              <a:t>, S., Ulmer, A., &amp; Gool, L. V. (2004). </a:t>
            </a:r>
            <a:r>
              <a:rPr lang="en-US" i="1" dirty="0">
                <a:effectLst/>
              </a:rPr>
              <a:t>Procedural Modeling of Buildings</a:t>
            </a:r>
            <a:r>
              <a:rPr lang="en-US" dirty="0">
                <a:effectLst/>
              </a:rPr>
              <a:t>. http://peterwonka.net/Publications/pdfs/2006.SG.Mueller.ProceduralModelingOfBuildings.final.pdf. </a:t>
            </a:r>
          </a:p>
          <a:p>
            <a:r>
              <a:rPr lang="en-US" dirty="0">
                <a:effectLst/>
              </a:rPr>
              <a:t>Nishida, G., </a:t>
            </a:r>
            <a:r>
              <a:rPr lang="en-US" dirty="0" err="1">
                <a:effectLst/>
              </a:rPr>
              <a:t>Bousseau</a:t>
            </a:r>
            <a:r>
              <a:rPr lang="en-US" dirty="0">
                <a:effectLst/>
              </a:rPr>
              <a:t>, A., &amp; </a:t>
            </a:r>
            <a:r>
              <a:rPr lang="en-US" dirty="0" err="1">
                <a:effectLst/>
              </a:rPr>
              <a:t>Aliaga</a:t>
            </a:r>
            <a:r>
              <a:rPr lang="en-US" dirty="0">
                <a:effectLst/>
              </a:rPr>
              <a:t>, D. G. (2018, May 22). </a:t>
            </a:r>
            <a:r>
              <a:rPr lang="en-US" i="1" dirty="0">
                <a:effectLst/>
              </a:rPr>
              <a:t>Procedural Modeling of a Building from a Single Image</a:t>
            </a:r>
            <a:r>
              <a:rPr lang="en-US" dirty="0">
                <a:effectLst/>
              </a:rPr>
              <a:t>. Wiley Online Library. https://onlinelibrary.wiley.com/doi/10.1111/cgf.13372. </a:t>
            </a:r>
          </a:p>
          <a:p>
            <a:r>
              <a:rPr lang="en-US" i="1" dirty="0">
                <a:effectLst/>
              </a:rPr>
              <a:t>Procedural City Generator</a:t>
            </a:r>
            <a:r>
              <a:rPr lang="en-US" dirty="0">
                <a:effectLst/>
              </a:rPr>
              <a:t>. Henry Dai​ ​Gameplay Programmer. (n.d.). https://www.henrydai.net/procedural-city-generator.html.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6082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744</TotalTime>
  <Words>441</Words>
  <Application>Microsoft Office PowerPoint</Application>
  <PresentationFormat>Widescreen</PresentationFormat>
  <Paragraphs>29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Bookman Old Style</vt:lpstr>
      <vt:lpstr>Rockwell</vt:lpstr>
      <vt:lpstr>Damask</vt:lpstr>
      <vt:lpstr>Procedural Generation of Buildings</vt:lpstr>
      <vt:lpstr>A Little Background</vt:lpstr>
      <vt:lpstr>Basic Grammar</vt:lpstr>
      <vt:lpstr>First Step</vt:lpstr>
      <vt:lpstr>Addition of Textures</vt:lpstr>
      <vt:lpstr>Demo</vt:lpstr>
      <vt:lpstr>Some more Examples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colin vinarcik</dc:creator>
  <cp:lastModifiedBy>colin vinarcik</cp:lastModifiedBy>
  <cp:revision>11</cp:revision>
  <dcterms:created xsi:type="dcterms:W3CDTF">2021-04-28T17:29:28Z</dcterms:created>
  <dcterms:modified xsi:type="dcterms:W3CDTF">2021-04-29T05:54:26Z</dcterms:modified>
</cp:coreProperties>
</file>

<file path=docProps/thumbnail.jpeg>
</file>